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66" r:id="rId5"/>
    <p:sldId id="267" r:id="rId6"/>
    <p:sldId id="269" r:id="rId7"/>
    <p:sldId id="279" r:id="rId8"/>
    <p:sldId id="268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81" r:id="rId19"/>
    <p:sldId id="283" r:id="rId20"/>
    <p:sldId id="284" r:id="rId21"/>
  </p:sldIdLst>
  <p:sldSz cx="9144000" cy="5143500" type="screen16x9"/>
  <p:notesSz cx="6858000" cy="9144000"/>
  <p:embeddedFontLst>
    <p:embeddedFont>
      <p:font typeface="Garamond" panose="02020404030301010803" pitchFamily="18" charset="0"/>
      <p:regular r:id="rId23"/>
      <p:bold r:id="rId24"/>
      <p:italic r:id="rId25"/>
      <p:boldItalic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Impact" panose="020B0806030902050204" pitchFamily="34" charset="0"/>
      <p:regular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Lato Hairline" panose="020B0604020202020204" charset="0"/>
      <p:regular r:id="rId36"/>
      <p:bold r:id="rId37"/>
      <p:italic r:id="rId38"/>
      <p:boldItalic r:id="rId39"/>
    </p:embeddedFont>
    <p:embeddedFont>
      <p:font typeface="Lato Light" panose="020F0502020204030203" pitchFamily="34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Rockwell" panose="02060603020205020403" pitchFamily="18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3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font" Target="fonts/font19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font" Target="fonts/font2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754a25563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754a25563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754a2556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754a2556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754a25563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754a25563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754a25563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754a25563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a013c078f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a013c078f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754a25563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754a25563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754a255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754a255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a013c078f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a013c078f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7536e89a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7536e89a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9e912fa65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9e912fa65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9e912fa65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9e912fa65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9e912fa65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9e912fa65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7536e89a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7536e89a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7536e89a0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7536e89a0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a013c078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a013c078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2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 i="1">
                <a:solidFill>
                  <a:srgbClr val="FFFFFF"/>
                </a:solidFill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104225" y="49200"/>
            <a:ext cx="8515800" cy="22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Heart Disease Prediction Using Machine Learning</a:t>
            </a:r>
            <a:endParaRPr sz="64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375625" y="3491350"/>
            <a:ext cx="4651500" cy="15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</a:rPr>
              <a:t>By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Sourav Salunkhe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457200" y="1297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53" y="987175"/>
            <a:ext cx="3857625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1500675" y="2263150"/>
            <a:ext cx="30861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accuracy score : 85.25 %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4425" y="1098550"/>
            <a:ext cx="33528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/>
        </p:nvSpPr>
        <p:spPr>
          <a:xfrm>
            <a:off x="1682225" y="2952975"/>
            <a:ext cx="2771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Precision:  0.85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Recall is:  0.88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Lato"/>
                <a:ea typeface="Lato"/>
                <a:cs typeface="Lato"/>
                <a:sym typeface="Lato"/>
              </a:rPr>
              <a:t>F-Score</a:t>
            </a:r>
            <a:r>
              <a:rPr lang="en" sz="2400">
                <a:latin typeface="Lato Light"/>
                <a:ea typeface="Lato Light"/>
                <a:cs typeface="Lato Light"/>
                <a:sym typeface="Lato Light"/>
              </a:rPr>
              <a:t>: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0.86</a:t>
            </a:r>
            <a:endParaRPr sz="24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457200" y="6612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50" y="821775"/>
            <a:ext cx="4313000" cy="234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0750" y="1075925"/>
            <a:ext cx="33528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 txBox="1"/>
          <p:nvPr/>
        </p:nvSpPr>
        <p:spPr>
          <a:xfrm>
            <a:off x="701925" y="3388650"/>
            <a:ext cx="2493000" cy="1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Precision:  0.86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Recall is:  0.91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Lato"/>
                <a:ea typeface="Lato"/>
                <a:cs typeface="Lato"/>
                <a:sym typeface="Lato"/>
              </a:rPr>
              <a:t>F-Score</a:t>
            </a:r>
            <a:r>
              <a:rPr lang="en" sz="2000">
                <a:latin typeface="Lato Light"/>
                <a:ea typeface="Lato Light"/>
                <a:cs typeface="Lato Light"/>
                <a:sym typeface="Lato Light"/>
              </a:rPr>
              <a:t>: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0.88</a:t>
            </a:r>
            <a:endParaRPr sz="2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>
            <a:spLocks noGrp="1"/>
          </p:cNvSpPr>
          <p:nvPr>
            <p:ph type="title"/>
          </p:nvPr>
        </p:nvSpPr>
        <p:spPr>
          <a:xfrm>
            <a:off x="445075" y="5402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</a:t>
            </a:r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09" y="835225"/>
            <a:ext cx="48387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00" y="1682950"/>
            <a:ext cx="33528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/>
          <p:nvPr/>
        </p:nvSpPr>
        <p:spPr>
          <a:xfrm>
            <a:off x="653525" y="2178425"/>
            <a:ext cx="22632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Precision:  0.83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Recall is:  0.91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Lato"/>
                <a:ea typeface="Lato"/>
                <a:cs typeface="Lato"/>
                <a:sym typeface="Lato"/>
              </a:rPr>
              <a:t>F-Score</a:t>
            </a:r>
            <a:r>
              <a:rPr lang="en" sz="2000">
                <a:latin typeface="Lato Light"/>
                <a:ea typeface="Lato Light"/>
                <a:cs typeface="Lato Light"/>
                <a:sym typeface="Lato Light"/>
              </a:rPr>
              <a:t>: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0.87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457200" y="76200"/>
            <a:ext cx="653415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</a:t>
            </a:r>
            <a:r>
              <a:rPr lang="en-US" dirty="0"/>
              <a:t>Nearest </a:t>
            </a:r>
            <a:r>
              <a:rPr lang="en" dirty="0"/>
              <a:t>Neighbor</a:t>
            </a:r>
            <a:endParaRPr dirty="0"/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18" y="1009800"/>
            <a:ext cx="56007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2333775"/>
            <a:ext cx="653415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775" y="117475"/>
            <a:ext cx="3237915" cy="49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890" y="304800"/>
            <a:ext cx="3457575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2"/>
          <p:cNvSpPr txBox="1"/>
          <p:nvPr/>
        </p:nvSpPr>
        <p:spPr>
          <a:xfrm>
            <a:off x="4458738" y="3195025"/>
            <a:ext cx="32379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Precision:  0.74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Recall is:  0.67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F-Score: 0.70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>
            <a:spLocks noGrp="1"/>
          </p:cNvSpPr>
          <p:nvPr>
            <p:ph type="title"/>
          </p:nvPr>
        </p:nvSpPr>
        <p:spPr>
          <a:xfrm>
            <a:off x="457200" y="6612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205" name="Google Shape;205;p3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18" y="923525"/>
            <a:ext cx="596265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18" y="2561825"/>
            <a:ext cx="5943600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13" name="Google Shape;213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280053"/>
            <a:ext cx="8839202" cy="4299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588675" y="1524000"/>
            <a:ext cx="32766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52400"/>
            <a:ext cx="33528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5"/>
          <p:cNvSpPr txBox="1"/>
          <p:nvPr/>
        </p:nvSpPr>
        <p:spPr>
          <a:xfrm>
            <a:off x="1810425" y="3025600"/>
            <a:ext cx="3255600" cy="1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Precision:  0.87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Recall is:  0.79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Lato"/>
                <a:ea typeface="Lato"/>
                <a:cs typeface="Lato"/>
                <a:sym typeface="Lato"/>
              </a:rPr>
              <a:t>F-Score</a:t>
            </a:r>
            <a:r>
              <a:rPr lang="en" sz="2000">
                <a:latin typeface="Lato Light"/>
                <a:ea typeface="Lato Light"/>
                <a:cs typeface="Lato Light"/>
                <a:sym typeface="Lato Light"/>
              </a:rPr>
              <a:t>: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0.83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25" y="603667"/>
            <a:ext cx="8293749" cy="453983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4209213" y="1996900"/>
            <a:ext cx="7260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68%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4" name="Google Shape;244;p38"/>
          <p:cNvSpPr txBox="1"/>
          <p:nvPr/>
        </p:nvSpPr>
        <p:spPr>
          <a:xfrm>
            <a:off x="5864975" y="1996900"/>
            <a:ext cx="548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81.9%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5" name="Google Shape;245;p38"/>
          <p:cNvSpPr txBox="1"/>
          <p:nvPr/>
        </p:nvSpPr>
        <p:spPr>
          <a:xfrm>
            <a:off x="987050" y="2100275"/>
            <a:ext cx="11112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1212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85.24%</a:t>
            </a:r>
            <a:endParaRPr sz="18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6" name="Google Shape;246;p38"/>
          <p:cNvSpPr txBox="1"/>
          <p:nvPr/>
        </p:nvSpPr>
        <p:spPr>
          <a:xfrm>
            <a:off x="2662075" y="1996900"/>
            <a:ext cx="7260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85.24%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7" name="Google Shape;247;p38"/>
          <p:cNvSpPr txBox="1"/>
          <p:nvPr/>
        </p:nvSpPr>
        <p:spPr>
          <a:xfrm>
            <a:off x="7240050" y="1996900"/>
            <a:ext cx="7260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88.52%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8" name="Google Shape;248;p38"/>
          <p:cNvSpPr txBox="1"/>
          <p:nvPr/>
        </p:nvSpPr>
        <p:spPr>
          <a:xfrm>
            <a:off x="3135300" y="0"/>
            <a:ext cx="30000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ockwell"/>
                <a:ea typeface="Rockwell"/>
                <a:cs typeface="Rockwell"/>
                <a:sym typeface="Rockwell"/>
              </a:rPr>
              <a:t>Results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66" name="Google Shape;266;p40"/>
          <p:cNvSpPr txBox="1">
            <a:spLocks noGrp="1"/>
          </p:cNvSpPr>
          <p:nvPr>
            <p:ph type="ctrTitle" idx="4294967295"/>
          </p:nvPr>
        </p:nvSpPr>
        <p:spPr>
          <a:xfrm>
            <a:off x="885925" y="762325"/>
            <a:ext cx="8115900" cy="34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736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Char char="●"/>
            </a:pPr>
            <a:r>
              <a:rPr lang="en" sz="8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</a:t>
            </a:r>
            <a:endParaRPr sz="8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736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Char char="●"/>
            </a:pPr>
            <a:r>
              <a:rPr lang="en" sz="8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Drawbacks</a:t>
            </a:r>
            <a:endParaRPr sz="8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736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Char char="●"/>
            </a:pPr>
            <a:r>
              <a:rPr lang="en" sz="8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Future Scopes</a:t>
            </a:r>
            <a:endParaRPr sz="7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289225" y="361000"/>
            <a:ext cx="8046300" cy="4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INTRODUCTION</a:t>
            </a:r>
            <a:endParaRPr b="1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Garamond"/>
              <a:buChar char="●"/>
            </a:pPr>
            <a:r>
              <a:rPr lang="en" b="1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What is Machine Learning ?</a:t>
            </a:r>
            <a:endParaRPr b="1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Garamond"/>
              <a:buChar char="●"/>
            </a:pPr>
            <a:r>
              <a:rPr lang="en" b="1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Goal of the Project</a:t>
            </a:r>
            <a:endParaRPr b="1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Garamond"/>
              <a:buChar char="●"/>
            </a:pPr>
            <a:r>
              <a:rPr lang="en" b="1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What is Supervised Learning ?</a:t>
            </a:r>
            <a:endParaRPr b="1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801" y="116159"/>
            <a:ext cx="5867834" cy="49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 idx="4294967295"/>
          </p:nvPr>
        </p:nvSpPr>
        <p:spPr>
          <a:xfrm>
            <a:off x="331875" y="2453425"/>
            <a:ext cx="3766500" cy="19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The Working of the Project</a:t>
            </a:r>
            <a:endParaRPr sz="6000" b="1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25" name="Google Shape;125;p2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84625" y="236925"/>
            <a:ext cx="3505200" cy="77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Dataset</a:t>
            </a:r>
            <a:r>
              <a:rPr lang="en">
                <a:latin typeface="Rockwell"/>
                <a:ea typeface="Rockwell"/>
                <a:cs typeface="Rockwell"/>
                <a:sym typeface="Rockwell"/>
              </a:rPr>
              <a:t> 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31" name="Google Shape;131;p2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 rotWithShape="1">
          <a:blip r:embed="rId4">
            <a:alphaModFix/>
          </a:blip>
          <a:srcRect b="32791"/>
          <a:stretch/>
        </p:blipFill>
        <p:spPr>
          <a:xfrm>
            <a:off x="597525" y="1072000"/>
            <a:ext cx="7794150" cy="26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250" y="1266825"/>
            <a:ext cx="3829050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1614175" y="4117525"/>
            <a:ext cx="2352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1    165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0    138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1042074" y="829430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 </a:t>
            </a:r>
            <a:r>
              <a:rPr lang="en-US" dirty="0"/>
              <a:t>step process</a:t>
            </a:r>
            <a:endParaRPr dirty="0"/>
          </a:p>
        </p:txBody>
      </p:sp>
      <p:sp>
        <p:nvSpPr>
          <p:cNvPr id="227" name="Google Shape;227;p36"/>
          <p:cNvSpPr/>
          <p:nvPr/>
        </p:nvSpPr>
        <p:spPr>
          <a:xfrm>
            <a:off x="1037506" y="2233021"/>
            <a:ext cx="1816800" cy="1495800"/>
          </a:xfrm>
          <a:prstGeom prst="homePlate">
            <a:avLst>
              <a:gd name="adj" fmla="val 30129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Split the dataset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8" name="Google Shape;228;p36"/>
          <p:cNvSpPr/>
          <p:nvPr/>
        </p:nvSpPr>
        <p:spPr>
          <a:xfrm>
            <a:off x="2613160" y="2233021"/>
            <a:ext cx="1851900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Train the dataset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9" name="Google Shape;229;p36"/>
          <p:cNvSpPr/>
          <p:nvPr/>
        </p:nvSpPr>
        <p:spPr>
          <a:xfrm>
            <a:off x="4223755" y="2233021"/>
            <a:ext cx="1851900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Compare the Algos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0" name="Google Shape;230;p3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38" name="Google Shape;138;p25" descr="Image result for nump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25" y="1326950"/>
            <a:ext cx="4176173" cy="16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 descr="Image result for pandas pyth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060" y="2022825"/>
            <a:ext cx="4077840" cy="8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 descr="Related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2550" y="3528075"/>
            <a:ext cx="4959824" cy="12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 descr="Image result for seaborn python 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053" y="3207401"/>
            <a:ext cx="3469500" cy="17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 descr="Image result for scikit-learn 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6150" y="0"/>
            <a:ext cx="3216850" cy="17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381000"/>
            <a:ext cx="5286375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6FF52E-A529-4E47-99BA-30F52C2EDBE8}"/>
              </a:ext>
            </a:extLst>
          </p:cNvPr>
          <p:cNvSpPr/>
          <p:nvPr/>
        </p:nvSpPr>
        <p:spPr>
          <a:xfrm>
            <a:off x="208202" y="227111"/>
            <a:ext cx="22024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latin typeface="Rockwell"/>
                <a:ea typeface="Rockwell"/>
                <a:cs typeface="Rockwell"/>
                <a:sym typeface="Rockwell"/>
              </a:rPr>
              <a:t>Correlation </a:t>
            </a:r>
          </a:p>
          <a:p>
            <a:pPr lvl="0"/>
            <a:r>
              <a:rPr lang="en-US" sz="2800" dirty="0">
                <a:latin typeface="Rockwell"/>
                <a:ea typeface="Rockwell"/>
                <a:cs typeface="Rockwell"/>
                <a:sym typeface="Rockwell"/>
              </a:rPr>
              <a:t>Plot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149</Words>
  <Application>Microsoft Office PowerPoint</Application>
  <PresentationFormat>On-screen Show (16:9)</PresentationFormat>
  <Paragraphs>71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Lato Light</vt:lpstr>
      <vt:lpstr>Helvetica Neue</vt:lpstr>
      <vt:lpstr>Roboto</vt:lpstr>
      <vt:lpstr>Lato</vt:lpstr>
      <vt:lpstr>Arial</vt:lpstr>
      <vt:lpstr>Courier New</vt:lpstr>
      <vt:lpstr>Impact</vt:lpstr>
      <vt:lpstr>Lato Hairline</vt:lpstr>
      <vt:lpstr>Garamond</vt:lpstr>
      <vt:lpstr>Rockwell</vt:lpstr>
      <vt:lpstr>Eglamour template</vt:lpstr>
      <vt:lpstr>Heart Disease Prediction Using Machine Learning</vt:lpstr>
      <vt:lpstr>  INTRODUCTION  What is Machine Learning ? Goal of the Project What is Supervised Learning ?</vt:lpstr>
      <vt:lpstr>PowerPoint Presentation</vt:lpstr>
      <vt:lpstr>The Working of the Project</vt:lpstr>
      <vt:lpstr>Dataset </vt:lpstr>
      <vt:lpstr>PowerPoint Presentation</vt:lpstr>
      <vt:lpstr>3 step process</vt:lpstr>
      <vt:lpstr>PowerPoint Presentation</vt:lpstr>
      <vt:lpstr>PowerPoint Presentation</vt:lpstr>
      <vt:lpstr>Logistic Regression</vt:lpstr>
      <vt:lpstr>Random Forest</vt:lpstr>
      <vt:lpstr>Naive Bayes</vt:lpstr>
      <vt:lpstr>K-Nearest Neighbor</vt:lpstr>
      <vt:lpstr>PowerPoint Presentation</vt:lpstr>
      <vt:lpstr>Decision Tree</vt:lpstr>
      <vt:lpstr>PowerPoint Presentation</vt:lpstr>
      <vt:lpstr>PowerPoint Presentation</vt:lpstr>
      <vt:lpstr>PowerPoint Presentation</vt:lpstr>
      <vt:lpstr>Conclusion Drawbacks Future Scopes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Prediction Using Machine Learning</dc:title>
  <cp:lastModifiedBy>sourav salunkhe</cp:lastModifiedBy>
  <cp:revision>16</cp:revision>
  <dcterms:modified xsi:type="dcterms:W3CDTF">2023-03-01T15:49:07Z</dcterms:modified>
</cp:coreProperties>
</file>